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88640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бюджетное учреждение </a:t>
            </a:r>
          </a:p>
          <a:p>
            <a:pPr algn="ctr"/>
            <a:r>
              <a:rPr lang="ru-RU" dirty="0" smtClean="0"/>
              <a:t>дополнительного образования </a:t>
            </a:r>
          </a:p>
          <a:p>
            <a:pPr algn="ctr"/>
            <a:r>
              <a:rPr lang="ru-RU" dirty="0" smtClean="0"/>
              <a:t>«Центр детского творчества Сабинского муниципального района РТ»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915816" y="1772815"/>
            <a:ext cx="56166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Первые результаты работы инженерной лаборатории</a:t>
            </a:r>
          </a:p>
          <a:p>
            <a:pPr algn="ctr"/>
            <a:r>
              <a:rPr lang="ru-RU" sz="2800" b="1" dirty="0" smtClean="0"/>
              <a:t> в первом полугодии </a:t>
            </a:r>
          </a:p>
          <a:p>
            <a:pPr algn="ctr"/>
            <a:r>
              <a:rPr lang="ru-RU" sz="2800" b="1" dirty="0" smtClean="0"/>
              <a:t>2017 – 2018 учебного </a:t>
            </a:r>
            <a:r>
              <a:rPr lang="ru-RU" sz="2800" b="1" dirty="0" smtClean="0"/>
              <a:t>года</a:t>
            </a:r>
          </a:p>
          <a:p>
            <a:pPr algn="ctr"/>
            <a:endParaRPr lang="ru-RU" sz="2800" b="1" dirty="0"/>
          </a:p>
          <a:p>
            <a:pPr algn="ctr"/>
            <a:endParaRPr lang="ru-RU" sz="2800" b="1" dirty="0" smtClean="0"/>
          </a:p>
          <a:p>
            <a:pPr algn="ctr"/>
            <a:endParaRPr lang="ru-RU" sz="2800" b="1" dirty="0"/>
          </a:p>
          <a:p>
            <a:pPr algn="ctr"/>
            <a:endParaRPr lang="ru-RU" sz="2800" b="1" dirty="0" smtClean="0"/>
          </a:p>
          <a:p>
            <a:pPr algn="ctr"/>
            <a:endParaRPr lang="ru-RU" sz="2800" b="1" dirty="0"/>
          </a:p>
          <a:p>
            <a:pPr algn="ctr"/>
            <a:r>
              <a:rPr lang="ru-RU" b="1" dirty="0" smtClean="0"/>
              <a:t>Январь, 2018 год</a:t>
            </a:r>
            <a:r>
              <a:rPr lang="ru-RU" b="1" dirty="0" smtClean="0"/>
              <a:t> 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65029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1256971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u="sng" dirty="0"/>
              <a:t>Цель</a:t>
            </a:r>
            <a:r>
              <a:rPr lang="ru-RU" sz="2400" u="sng" dirty="0"/>
              <a:t>:</a:t>
            </a:r>
            <a:r>
              <a:rPr lang="ru-RU" sz="2400" dirty="0"/>
              <a:t> </a:t>
            </a:r>
            <a:r>
              <a:rPr lang="ru-RU" dirty="0"/>
              <a:t>подготовка учащихся к активной полноценной жизни в условиях технологически развитого общества, через проектирование и программирование, умение применять их как универсальные инженерные компетенции в жизни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35229" y="500582"/>
            <a:ext cx="5190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        </a:t>
            </a:r>
            <a:r>
              <a:rPr lang="ru-RU" sz="2400" b="1" u="sng" dirty="0" smtClean="0"/>
              <a:t>Проект: </a:t>
            </a:r>
            <a:r>
              <a:rPr lang="ru-RU" dirty="0" smtClean="0"/>
              <a:t>«Компьютерное моделирование»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77480" y="3501008"/>
            <a:ext cx="662473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/>
              <a:t>Задачи:</a:t>
            </a:r>
            <a:endParaRPr lang="ru-RU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Изучение и освоение основ 3</a:t>
            </a:r>
            <a:r>
              <a:rPr lang="en-US" dirty="0"/>
              <a:t>D</a:t>
            </a:r>
            <a:r>
              <a:rPr lang="ru-RU" dirty="0"/>
              <a:t>-моделирования;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Развитие у детей технического мышления;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Развитие у учащихся изобретательности и устойчивый интерес к творческой деятельности;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Формирование чувства коллективизма.</a:t>
            </a:r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94252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404664"/>
            <a:ext cx="56166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Ресурсное обеспечение проекта </a:t>
            </a:r>
            <a:endParaRPr lang="ru-RU" dirty="0"/>
          </a:p>
          <a:p>
            <a:pPr algn="just"/>
            <a:r>
              <a:rPr lang="ru-RU" dirty="0"/>
              <a:t>Свободный кабинет площадью 25 </a:t>
            </a:r>
            <a:r>
              <a:rPr lang="ru-RU" dirty="0" err="1"/>
              <a:t>кв.м</a:t>
            </a:r>
            <a:r>
              <a:rPr lang="ru-RU" dirty="0"/>
              <a:t>., компьютерный кабинет 48 </a:t>
            </a:r>
            <a:r>
              <a:rPr lang="ru-RU" dirty="0" err="1"/>
              <a:t>кв.м</a:t>
            </a:r>
            <a:r>
              <a:rPr lang="ru-RU" dirty="0"/>
              <a:t>. МБУ ДО «Центр детского творчества Сабинского муниципального района Республики Татарстан»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59832" y="2204864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Кадровое обеспечение </a:t>
            </a:r>
            <a:r>
              <a:rPr lang="ru-RU" dirty="0"/>
              <a:t>Исмагилов Ринат </a:t>
            </a:r>
            <a:r>
              <a:rPr lang="ru-RU" dirty="0" err="1"/>
              <a:t>Райнурович</a:t>
            </a:r>
            <a:r>
              <a:rPr lang="ru-RU" dirty="0"/>
              <a:t>,  педагог МБУ ДО «Центр детского творчества Сабинского муниципального района Республики Татарстан»</a:t>
            </a: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3059832" y="4029165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Охват детей </a:t>
            </a:r>
            <a:r>
              <a:rPr lang="ru-RU" dirty="0"/>
              <a:t>на </a:t>
            </a:r>
            <a:r>
              <a:rPr lang="en-US" dirty="0"/>
              <a:t>I</a:t>
            </a:r>
            <a:r>
              <a:rPr lang="ru-RU" dirty="0"/>
              <a:t> полугодие 2017-2018 учебного года составляет 40 детей.</a:t>
            </a:r>
          </a:p>
          <a:p>
            <a:r>
              <a:rPr lang="ru-RU" dirty="0"/>
              <a:t>На </a:t>
            </a:r>
            <a:r>
              <a:rPr lang="en-US" dirty="0"/>
              <a:t>II</a:t>
            </a:r>
            <a:r>
              <a:rPr lang="ru-RU" dirty="0"/>
              <a:t> полугодие 2017-2018 учебного года планируется охватить 60 детей </a:t>
            </a:r>
          </a:p>
        </p:txBody>
      </p:sp>
      <p:pic>
        <p:nvPicPr>
          <p:cNvPr id="5" name="Picture 2" descr="C:\Users\User\Desktop\ФОТО\герб цдт 1 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6309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853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260648"/>
            <a:ext cx="626469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u="sng" dirty="0" smtClean="0"/>
              <a:t>Этапы:</a:t>
            </a:r>
          </a:p>
          <a:p>
            <a:pPr marL="285750" indent="-285750" algn="just">
              <a:buFontTx/>
              <a:buChar char="-"/>
            </a:pPr>
            <a:r>
              <a:rPr lang="en-US" dirty="0" smtClean="0"/>
              <a:t>I </a:t>
            </a:r>
            <a:r>
              <a:rPr lang="ru-RU" dirty="0" smtClean="0"/>
              <a:t>этап - вводный </a:t>
            </a:r>
          </a:p>
          <a:p>
            <a:pPr marL="285750" indent="-285750" algn="just">
              <a:buFontTx/>
              <a:buChar char="-"/>
            </a:pPr>
            <a:r>
              <a:rPr lang="en-US" dirty="0" smtClean="0"/>
              <a:t>II </a:t>
            </a:r>
            <a:r>
              <a:rPr lang="ru-RU" dirty="0" smtClean="0"/>
              <a:t>этап -  </a:t>
            </a:r>
            <a:r>
              <a:rPr lang="ru-RU" dirty="0"/>
              <a:t>о</a:t>
            </a:r>
            <a:r>
              <a:rPr lang="ru-RU" dirty="0" smtClean="0"/>
              <a:t>сновной </a:t>
            </a:r>
          </a:p>
          <a:p>
            <a:pPr marL="285750" indent="-285750" algn="just">
              <a:buFontTx/>
              <a:buChar char="-"/>
            </a:pPr>
            <a:r>
              <a:rPr lang="en-US" dirty="0" smtClean="0"/>
              <a:t>III </a:t>
            </a:r>
            <a:r>
              <a:rPr lang="ru-RU" dirty="0" smtClean="0"/>
              <a:t> </a:t>
            </a:r>
            <a:r>
              <a:rPr lang="ru-RU" dirty="0"/>
              <a:t>этап </a:t>
            </a:r>
            <a:r>
              <a:rPr lang="en-US" dirty="0" smtClean="0"/>
              <a:t> - </a:t>
            </a:r>
            <a:r>
              <a:rPr lang="ru-RU" dirty="0" smtClean="0"/>
              <a:t>функциональный </a:t>
            </a:r>
          </a:p>
          <a:p>
            <a:pPr marL="285750" indent="-285750" algn="just">
              <a:buFontTx/>
              <a:buChar char="-"/>
            </a:pPr>
            <a:r>
              <a:rPr lang="en-US" dirty="0" smtClean="0"/>
              <a:t>IV  </a:t>
            </a:r>
            <a:r>
              <a:rPr lang="ru-RU" dirty="0" smtClean="0"/>
              <a:t>этап </a:t>
            </a:r>
            <a:r>
              <a:rPr lang="en-US" dirty="0" smtClean="0"/>
              <a:t>– </a:t>
            </a:r>
            <a:r>
              <a:rPr lang="ru-RU" dirty="0" smtClean="0"/>
              <a:t>итоговый</a:t>
            </a:r>
            <a:endParaRPr lang="en-US" dirty="0" smtClean="0"/>
          </a:p>
          <a:p>
            <a:pPr marL="285750" indent="-285750" algn="just">
              <a:buFontTx/>
              <a:buChar char="-"/>
            </a:pPr>
            <a:endParaRPr lang="en-US" dirty="0"/>
          </a:p>
          <a:p>
            <a:r>
              <a:rPr lang="ru-RU" dirty="0" smtClean="0"/>
              <a:t>    - Выездные </a:t>
            </a:r>
            <a:r>
              <a:rPr lang="ru-RU" dirty="0"/>
              <a:t>обучающие практикумы на базе </a:t>
            </a:r>
            <a:r>
              <a:rPr lang="ru-RU" dirty="0" smtClean="0"/>
              <a:t>    образовательных </a:t>
            </a:r>
            <a:r>
              <a:rPr lang="ru-RU" dirty="0"/>
              <a:t>учреждений </a:t>
            </a:r>
            <a:r>
              <a:rPr lang="ru-RU" dirty="0" smtClean="0"/>
              <a:t>района</a:t>
            </a:r>
            <a:r>
              <a:rPr lang="ru-RU" dirty="0"/>
              <a:t>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Совместные </a:t>
            </a:r>
            <a:r>
              <a:rPr lang="ru-RU" dirty="0"/>
              <a:t>занятия с ООО «Инновационные решения в образовании» (ЦМИТ</a:t>
            </a:r>
            <a:r>
              <a:rPr lang="ru-RU" dirty="0" smtClean="0"/>
              <a:t>).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Проведение районного Чемпионата </a:t>
            </a:r>
            <a:r>
              <a:rPr lang="ru-RU" dirty="0" err="1"/>
              <a:t>JuniorSkills</a:t>
            </a:r>
            <a:r>
              <a:rPr lang="ru-RU" dirty="0" smtClean="0"/>
              <a:t> по двум компетенциям 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Участие в 13 компетенциях  в отборочных соревнованиях по </a:t>
            </a:r>
            <a:r>
              <a:rPr lang="ru-RU" dirty="0"/>
              <a:t>стандартам </a:t>
            </a:r>
            <a:r>
              <a:rPr lang="ru-RU" dirty="0" err="1"/>
              <a:t>JuniorSkills</a:t>
            </a:r>
            <a:r>
              <a:rPr lang="ru-RU" dirty="0"/>
              <a:t> </a:t>
            </a:r>
            <a:r>
              <a:rPr lang="ru-RU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Обучение в сезонной школе «Инженер </a:t>
            </a:r>
            <a:r>
              <a:rPr lang="en-US" dirty="0" smtClean="0"/>
              <a:t>Lab</a:t>
            </a:r>
            <a:r>
              <a:rPr lang="ru-RU" dirty="0" smtClean="0"/>
              <a:t>» учащихся ОО района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131840" y="4509120"/>
            <a:ext cx="56886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u="sng" dirty="0" smtClean="0"/>
          </a:p>
          <a:p>
            <a:r>
              <a:rPr lang="ru-RU" sz="2400" b="1" u="sng" dirty="0" smtClean="0"/>
              <a:t>Мы сотрудничаем:</a:t>
            </a:r>
          </a:p>
          <a:p>
            <a:r>
              <a:rPr lang="ru-RU" dirty="0" smtClean="0"/>
              <a:t>-    ООО </a:t>
            </a:r>
            <a:r>
              <a:rPr lang="ru-RU" dirty="0"/>
              <a:t>«Инновационные </a:t>
            </a:r>
            <a:r>
              <a:rPr lang="ru-RU" dirty="0" smtClean="0"/>
              <a:t>решения в образовании»</a:t>
            </a:r>
          </a:p>
          <a:p>
            <a:r>
              <a:rPr lang="ru-RU" dirty="0" smtClean="0"/>
              <a:t>-    АНО «</a:t>
            </a:r>
            <a:r>
              <a:rPr lang="ru-RU" dirty="0" err="1" smtClean="0"/>
              <a:t>Кванториум</a:t>
            </a:r>
            <a:r>
              <a:rPr lang="ru-RU" dirty="0" smtClean="0"/>
              <a:t>» </a:t>
            </a:r>
            <a:r>
              <a:rPr lang="ru-RU" dirty="0" err="1" smtClean="0"/>
              <a:t>г.Набережные</a:t>
            </a:r>
            <a:r>
              <a:rPr lang="ru-RU" dirty="0" smtClean="0"/>
              <a:t> Челны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Инженерный лицей КНИТУ-КАИ для одаренных детей</a:t>
            </a:r>
          </a:p>
        </p:txBody>
      </p:sp>
    </p:spTree>
    <p:extLst>
      <p:ext uri="{BB962C8B-B14F-4D97-AF65-F5344CB8AC3E}">
        <p14:creationId xmlns:p14="http://schemas.microsoft.com/office/powerpoint/2010/main" val="1710617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404664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Ведется работа со школами района.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059832" y="3212976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Совместно с ООО «Инновационные решения в образовании организован мобильный ЦМИТ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0433">
            <a:off x="-24997" y="3556709"/>
            <a:ext cx="3021607" cy="22662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900" y="1083790"/>
            <a:ext cx="2754069" cy="19671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860985"/>
            <a:ext cx="2754069" cy="19671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081" y="3933056"/>
            <a:ext cx="2754069" cy="19671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3134">
            <a:off x="6211394" y="4563476"/>
            <a:ext cx="2754069" cy="19671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3350">
            <a:off x="586091" y="1044299"/>
            <a:ext cx="2474236" cy="17673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754">
            <a:off x="6463423" y="907700"/>
            <a:ext cx="2250013" cy="160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28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5">
            <a:off x="4359807" y="280298"/>
            <a:ext cx="4248472" cy="25490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412352"/>
            <a:ext cx="4032448" cy="24194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149080"/>
            <a:ext cx="4320480" cy="25922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1447">
            <a:off x="4668404" y="2639845"/>
            <a:ext cx="3888431" cy="23330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9539">
            <a:off x="203005" y="386515"/>
            <a:ext cx="3894416" cy="233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08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942">
            <a:off x="326467" y="3675685"/>
            <a:ext cx="3960440" cy="26402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080">
            <a:off x="4909784" y="526875"/>
            <a:ext cx="3716880" cy="24779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7233">
            <a:off x="5001423" y="3885958"/>
            <a:ext cx="3601110" cy="24007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9606">
            <a:off x="294016" y="328478"/>
            <a:ext cx="3983968" cy="265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74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1052736"/>
            <a:ext cx="52565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/>
              <a:t>Провели:</a:t>
            </a:r>
          </a:p>
          <a:p>
            <a:pPr marL="285750" indent="-285750">
              <a:buFontTx/>
              <a:buChar char="-"/>
            </a:pPr>
            <a:r>
              <a:rPr lang="ru-RU" dirty="0"/>
              <a:t>Р</a:t>
            </a:r>
            <a:r>
              <a:rPr lang="ru-RU" dirty="0" smtClean="0"/>
              <a:t>айонные соревнования по робототехнике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Районный Чемпионат </a:t>
            </a:r>
            <a:r>
              <a:rPr lang="en-US" dirty="0" err="1" smtClean="0"/>
              <a:t>JuniorSkills</a:t>
            </a:r>
            <a:r>
              <a:rPr lang="ru-RU" dirty="0" smtClean="0"/>
              <a:t> по компетенциям «</a:t>
            </a:r>
            <a:r>
              <a:rPr lang="ru-RU" dirty="0" err="1" smtClean="0"/>
              <a:t>Прототипирование</a:t>
            </a:r>
            <a:r>
              <a:rPr lang="ru-RU" dirty="0" smtClean="0"/>
              <a:t>», «Техника дизайна и моды»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r>
              <a:rPr lang="ru-RU" u="sng" dirty="0" smtClean="0"/>
              <a:t>Планируется: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Районный </a:t>
            </a:r>
            <a:r>
              <a:rPr lang="ru-RU" dirty="0"/>
              <a:t>Чемпионат </a:t>
            </a:r>
            <a:r>
              <a:rPr lang="en-US" dirty="0" err="1"/>
              <a:t>JuniorSkills</a:t>
            </a:r>
            <a:r>
              <a:rPr lang="ru-RU" dirty="0"/>
              <a:t> по </a:t>
            </a:r>
            <a:r>
              <a:rPr lang="ru-RU" dirty="0" smtClean="0"/>
              <a:t>компетенции «Мобильная робототехника» (февраль)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Семинар-практикум  для специалистов близлежащих районов (март, май)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r>
              <a:rPr lang="ru-RU" u="sng" dirty="0" smtClean="0"/>
              <a:t>Надеемся</a:t>
            </a:r>
          </a:p>
          <a:p>
            <a:pPr algn="just"/>
            <a:r>
              <a:rPr lang="ru-RU" dirty="0"/>
              <a:t>Центр станет тренировочным комплексом для подготовки обучающихся к республиканским мероприятиям. </a:t>
            </a:r>
          </a:p>
          <a:p>
            <a:endParaRPr lang="ru-RU" u="sng" dirty="0" smtClean="0"/>
          </a:p>
          <a:p>
            <a:pPr marL="285750" indent="-285750">
              <a:buFontTx/>
              <a:buChar char="-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023058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334</Words>
  <Application>Microsoft Office PowerPoint</Application>
  <PresentationFormat>Экран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15</cp:revision>
  <dcterms:created xsi:type="dcterms:W3CDTF">2018-01-15T05:13:16Z</dcterms:created>
  <dcterms:modified xsi:type="dcterms:W3CDTF">2018-01-23T07:24:41Z</dcterms:modified>
</cp:coreProperties>
</file>